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72" r:id="rId3"/>
    <p:sldId id="273" r:id="rId4"/>
    <p:sldId id="274"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88" autoAdjust="0"/>
    <p:restoredTop sz="94660"/>
  </p:normalViewPr>
  <p:slideViewPr>
    <p:cSldViewPr>
      <p:cViewPr varScale="1">
        <p:scale>
          <a:sx n="70" d="100"/>
          <a:sy n="70" d="100"/>
        </p:scale>
        <p:origin x="1488" y="72"/>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12/12/2014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12/12/2014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t>12/12/2014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228600" y="64008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smtClean="0"/>
              <a:t>Part 5</a:t>
            </a:r>
            <a:r>
              <a:rPr lang="en-US" baseline="0" dirty="0" smtClean="0"/>
              <a:t> </a:t>
            </a:r>
            <a:r>
              <a:rPr lang="en-US" dirty="0" smtClean="0"/>
              <a:t>Lecture 5</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t>12/12/2014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t>12/12/2014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12/12/2014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12/12/2014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a:bodyPr>
          <a:lstStyle/>
          <a:p>
            <a:pPr lvl="0"/>
            <a:r>
              <a:rPr lang="en-US" dirty="0" smtClean="0"/>
              <a:t>Part </a:t>
            </a:r>
            <a:r>
              <a:rPr lang="en-US" dirty="0"/>
              <a:t>5</a:t>
            </a:r>
            <a:r>
              <a:rPr lang="en-US" dirty="0" smtClean="0"/>
              <a:t>: Agency Action</a:t>
            </a:r>
          </a:p>
          <a:p>
            <a:pPr lvl="1"/>
            <a:r>
              <a:rPr lang="en-US" dirty="0" smtClean="0"/>
              <a:t>Lecture 4: </a:t>
            </a:r>
            <a:r>
              <a:rPr lang="en-US" dirty="0"/>
              <a:t>Exceptions to Procedural (Rulemaking) Requirements</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U.S. Telephone </a:t>
            </a:r>
            <a:r>
              <a:rPr lang="en-US" i="1" dirty="0" err="1"/>
              <a:t>Ass'n</a:t>
            </a:r>
            <a:r>
              <a:rPr lang="en-US" i="1" dirty="0"/>
              <a:t> v. FCC</a:t>
            </a:r>
            <a:r>
              <a:rPr lang="en-US" dirty="0"/>
              <a:t> </a:t>
            </a:r>
          </a:p>
        </p:txBody>
      </p:sp>
      <p:sp>
        <p:nvSpPr>
          <p:cNvPr id="3" name="Content Placeholder 2"/>
          <p:cNvSpPr>
            <a:spLocks noGrp="1"/>
          </p:cNvSpPr>
          <p:nvPr>
            <p:ph idx="1"/>
          </p:nvPr>
        </p:nvSpPr>
        <p:spPr/>
        <p:txBody>
          <a:bodyPr>
            <a:normAutofit/>
          </a:bodyPr>
          <a:lstStyle/>
          <a:p>
            <a:pPr marL="0" lvl="3" indent="0">
              <a:buNone/>
            </a:pPr>
            <a:r>
              <a:rPr lang="en-US" dirty="0" smtClean="0"/>
              <a:t>Holding: </a:t>
            </a:r>
            <a:r>
              <a:rPr lang="en-US" dirty="0" smtClean="0"/>
              <a:t> The standards are not a policy statement and therefore must be submitted for comment under the APA.</a:t>
            </a:r>
            <a:endParaRPr lang="en-US" dirty="0" smtClean="0"/>
          </a:p>
          <a:p>
            <a:pPr marL="342900" lvl="3" indent="-342900">
              <a:buFont typeface="Arial" panose="020B0604020202020204" pitchFamily="34" charset="0"/>
              <a:buChar char="•"/>
            </a:pPr>
            <a:r>
              <a:rPr lang="en-US" dirty="0" smtClean="0"/>
              <a:t>If </a:t>
            </a:r>
            <a:r>
              <a:rPr lang="en-US" dirty="0"/>
              <a:t>an agency publishes a statement with sufficient detail and then applies that statement in virtually every instance of subsequent adjudication, that agency has not demonstrated an intent to retain discretion, thus making it apparent the agency effectively bound </a:t>
            </a:r>
            <a:r>
              <a:rPr lang="en-US" dirty="0" smtClean="0"/>
              <a:t>itself.</a:t>
            </a:r>
          </a:p>
          <a:p>
            <a:pPr marL="800100" lvl="4" indent="-342900">
              <a:buFont typeface="Wingdings" panose="05000000000000000000" pitchFamily="2" charset="2"/>
              <a:buChar char="Ø"/>
            </a:pPr>
            <a:r>
              <a:rPr lang="en-US" dirty="0" smtClean="0"/>
              <a:t>“The </a:t>
            </a:r>
            <a:r>
              <a:rPr lang="en-US" dirty="0"/>
              <a:t>difficulty we see in the Commission’s position is that the </a:t>
            </a:r>
            <a:r>
              <a:rPr lang="en-US" dirty="0" smtClean="0"/>
              <a:t>appendix affixed </a:t>
            </a:r>
            <a:r>
              <a:rPr lang="en-US" dirty="0"/>
              <a:t>to the short “policy statement” sets forth a detailed schedule </a:t>
            </a:r>
            <a:r>
              <a:rPr lang="en-US" dirty="0" smtClean="0"/>
              <a:t>of penalties </a:t>
            </a:r>
            <a:r>
              <a:rPr lang="en-US" dirty="0"/>
              <a:t>applicable to specific infractions as well </a:t>
            </a:r>
            <a:r>
              <a:rPr lang="en-US" dirty="0" smtClean="0"/>
              <a:t>as </a:t>
            </a:r>
            <a:r>
              <a:rPr lang="en-US" dirty="0"/>
              <a:t>the appropriate </a:t>
            </a:r>
            <a:r>
              <a:rPr lang="en-US" dirty="0" smtClean="0"/>
              <a:t>adjustments for </a:t>
            </a:r>
            <a:r>
              <a:rPr lang="en-US" dirty="0"/>
              <a:t>particular situations. It is rather hard to imagine an </a:t>
            </a:r>
            <a:r>
              <a:rPr lang="en-US" dirty="0" smtClean="0"/>
              <a:t>agency wishing </a:t>
            </a:r>
            <a:r>
              <a:rPr lang="en-US" dirty="0"/>
              <a:t>to publish such an exhaustive framework for sanctions if it </a:t>
            </a:r>
            <a:r>
              <a:rPr lang="en-US" dirty="0" smtClean="0"/>
              <a:t>did not </a:t>
            </a:r>
            <a:r>
              <a:rPr lang="en-US" dirty="0"/>
              <a:t>intend to use that framework to cabin its discretion</a:t>
            </a:r>
            <a:r>
              <a:rPr lang="en-US" dirty="0" smtClean="0"/>
              <a:t>.” (CB 380)</a:t>
            </a:r>
            <a:endParaRPr lang="en-US" dirty="0"/>
          </a:p>
          <a:p>
            <a:pPr marL="0" indent="0">
              <a:buNone/>
            </a:pPr>
            <a:endParaRPr lang="en-US" dirty="0"/>
          </a:p>
        </p:txBody>
      </p:sp>
    </p:spTree>
    <p:extLst>
      <p:ext uri="{BB962C8B-B14F-4D97-AF65-F5344CB8AC3E}">
        <p14:creationId xmlns:p14="http://schemas.microsoft.com/office/powerpoint/2010/main" val="3658231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Professionals &amp; Patients for Customized Care v. Shalala </a:t>
            </a:r>
            <a:endParaRPr lang="en-US" dirty="0"/>
          </a:p>
        </p:txBody>
      </p:sp>
      <p:sp>
        <p:nvSpPr>
          <p:cNvPr id="5" name="Content Placeholder 4"/>
          <p:cNvSpPr>
            <a:spLocks noGrp="1"/>
          </p:cNvSpPr>
          <p:nvPr>
            <p:ph idx="1"/>
          </p:nvPr>
        </p:nvSpPr>
        <p:spPr/>
        <p:txBody>
          <a:bodyPr>
            <a:normAutofit fontScale="77500" lnSpcReduction="20000"/>
          </a:bodyPr>
          <a:lstStyle/>
          <a:p>
            <a:pPr marL="0" indent="0">
              <a:buNone/>
            </a:pPr>
            <a:r>
              <a:rPr lang="en-US" dirty="0" smtClean="0"/>
              <a:t>Background: </a:t>
            </a:r>
          </a:p>
          <a:p>
            <a:r>
              <a:rPr lang="en-US" dirty="0"/>
              <a:t>In 1992, the FDA promulgated CPG 7132.16 to address </a:t>
            </a:r>
            <a:r>
              <a:rPr lang="en-US" dirty="0" smtClean="0"/>
              <a:t>the perceived problem of large-scale compounding by </a:t>
            </a:r>
            <a:r>
              <a:rPr lang="en-US" dirty="0"/>
              <a:t>establishments with retail </a:t>
            </a:r>
            <a:r>
              <a:rPr lang="en-US" dirty="0" smtClean="0"/>
              <a:t>pharmacy licenses.</a:t>
            </a:r>
          </a:p>
          <a:p>
            <a:pPr lvl="1"/>
            <a:r>
              <a:rPr lang="en-US" dirty="0" smtClean="0"/>
              <a:t>Compounding is the practice of buying drug substances in bulk, combining them with other drug substances, and then marketing them.</a:t>
            </a:r>
          </a:p>
          <a:p>
            <a:r>
              <a:rPr lang="en-US" dirty="0" smtClean="0"/>
              <a:t>CPG 7132.16 outlined factors that the FDA would consider in determining whether to initiate an enforcement action.</a:t>
            </a:r>
          </a:p>
          <a:p>
            <a:r>
              <a:rPr lang="en-US" dirty="0"/>
              <a:t>P2C2 </a:t>
            </a:r>
            <a:r>
              <a:rPr lang="en-US" dirty="0" smtClean="0"/>
              <a:t>claimed that CPG </a:t>
            </a:r>
            <a:r>
              <a:rPr lang="en-US" dirty="0"/>
              <a:t>7132.16 is invalid because it is a </a:t>
            </a:r>
            <a:r>
              <a:rPr lang="en-US" dirty="0" smtClean="0"/>
              <a:t>substantive rule </a:t>
            </a:r>
            <a:r>
              <a:rPr lang="en-US" dirty="0"/>
              <a:t>issued in violation of the APA’s notice-and-comment </a:t>
            </a:r>
            <a:r>
              <a:rPr lang="en-US" dirty="0" smtClean="0"/>
              <a:t>requirement.</a:t>
            </a:r>
          </a:p>
          <a:p>
            <a:endParaRPr lang="en-US" dirty="0"/>
          </a:p>
        </p:txBody>
      </p:sp>
    </p:spTree>
    <p:extLst>
      <p:ext uri="{BB962C8B-B14F-4D97-AF65-F5344CB8AC3E}">
        <p14:creationId xmlns:p14="http://schemas.microsoft.com/office/powerpoint/2010/main" val="2635678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Professionals &amp; Patients for Customized Care v. Shalala </a:t>
            </a:r>
            <a:endParaRPr lang="en-US" dirty="0"/>
          </a:p>
        </p:txBody>
      </p:sp>
      <p:sp>
        <p:nvSpPr>
          <p:cNvPr id="5" name="Content Placeholder 4"/>
          <p:cNvSpPr>
            <a:spLocks noGrp="1"/>
          </p:cNvSpPr>
          <p:nvPr>
            <p:ph idx="1"/>
          </p:nvPr>
        </p:nvSpPr>
        <p:spPr/>
        <p:txBody>
          <a:bodyPr/>
          <a:lstStyle/>
          <a:p>
            <a:pPr marL="0" indent="0">
              <a:buNone/>
            </a:pPr>
            <a:r>
              <a:rPr lang="en-US" dirty="0"/>
              <a:t>Issue: </a:t>
            </a:r>
            <a:r>
              <a:rPr lang="en-US" dirty="0" smtClean="0"/>
              <a:t>Was the guide a substantive rule subject to the </a:t>
            </a:r>
            <a:r>
              <a:rPr lang="en-US" dirty="0"/>
              <a:t>notice and comment </a:t>
            </a:r>
            <a:r>
              <a:rPr lang="en-US" dirty="0" smtClean="0"/>
              <a:t>obligation?</a:t>
            </a:r>
          </a:p>
          <a:p>
            <a:pPr marL="342900" lvl="3" indent="-342900">
              <a:buFont typeface="Arial" panose="020B0604020202020204" pitchFamily="34" charset="0"/>
              <a:buChar char="•"/>
            </a:pPr>
            <a:r>
              <a:rPr lang="en-US" sz="3100" dirty="0"/>
              <a:t>Two part test: </a:t>
            </a:r>
          </a:p>
          <a:p>
            <a:pPr marL="914400" lvl="1" indent="-514350">
              <a:buFont typeface="+mj-lt"/>
              <a:buAutoNum type="arabicPeriod"/>
            </a:pPr>
            <a:r>
              <a:rPr lang="en-US" sz="2600" dirty="0"/>
              <a:t>Whether the pronouncement acts prospectively. </a:t>
            </a:r>
          </a:p>
          <a:p>
            <a:pPr marL="1314450" lvl="2" indent="-514350"/>
            <a:r>
              <a:rPr lang="en-US" sz="2100" dirty="0"/>
              <a:t>A general statement of policy is one that does not impose any rights and obligations or have a present effect</a:t>
            </a:r>
          </a:p>
          <a:p>
            <a:pPr marL="914400" lvl="1" indent="-514350">
              <a:buFont typeface="+mj-lt"/>
              <a:buAutoNum type="arabicPeriod"/>
            </a:pPr>
            <a:r>
              <a:rPr lang="en-US" sz="2600" dirty="0"/>
              <a:t>Whether a purported policy statement genuinely leaves the agency and its </a:t>
            </a:r>
            <a:r>
              <a:rPr lang="en-US" sz="2600" dirty="0" err="1"/>
              <a:t>decisionmakers</a:t>
            </a:r>
            <a:r>
              <a:rPr lang="en-US" sz="2600" dirty="0"/>
              <a:t> free to exercise discretion.</a:t>
            </a:r>
          </a:p>
          <a:p>
            <a:pPr marL="0" indent="0">
              <a:buNone/>
            </a:pPr>
            <a:endParaRPr lang="en-US" dirty="0"/>
          </a:p>
        </p:txBody>
      </p:sp>
    </p:spTree>
    <p:extLst>
      <p:ext uri="{BB962C8B-B14F-4D97-AF65-F5344CB8AC3E}">
        <p14:creationId xmlns:p14="http://schemas.microsoft.com/office/powerpoint/2010/main" val="1292989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Professionals &amp; Patients for Customized Care v. Shalala </a:t>
            </a:r>
            <a:endParaRPr lang="en-US" dirty="0"/>
          </a:p>
        </p:txBody>
      </p:sp>
      <p:sp>
        <p:nvSpPr>
          <p:cNvPr id="5" name="Content Placeholder 4"/>
          <p:cNvSpPr>
            <a:spLocks noGrp="1"/>
          </p:cNvSpPr>
          <p:nvPr>
            <p:ph idx="1"/>
          </p:nvPr>
        </p:nvSpPr>
        <p:spPr/>
        <p:txBody>
          <a:bodyPr>
            <a:normAutofit fontScale="85000" lnSpcReduction="20000"/>
          </a:bodyPr>
          <a:lstStyle/>
          <a:p>
            <a:pPr marL="0" indent="0">
              <a:buNone/>
            </a:pPr>
            <a:r>
              <a:rPr lang="en-US" dirty="0" smtClean="0"/>
              <a:t>Holding: </a:t>
            </a:r>
            <a:r>
              <a:rPr lang="en-US" dirty="0" smtClean="0"/>
              <a:t>The </a:t>
            </a:r>
            <a:r>
              <a:rPr lang="en-US" dirty="0" smtClean="0"/>
              <a:t>Guide </a:t>
            </a:r>
            <a:r>
              <a:rPr lang="en-US" dirty="0"/>
              <a:t>was not a substantive rule, </a:t>
            </a:r>
            <a:r>
              <a:rPr lang="en-US" dirty="0" smtClean="0"/>
              <a:t>because the language made </a:t>
            </a:r>
            <a:r>
              <a:rPr lang="en-US" dirty="0"/>
              <a:t>it clear that it was not intended to foreclose the agency’s discretion in bringing an enforcement proceeding</a:t>
            </a:r>
            <a:r>
              <a:rPr lang="en-US" dirty="0" smtClean="0"/>
              <a:t>.</a:t>
            </a:r>
            <a:endParaRPr lang="en-US" dirty="0" smtClean="0"/>
          </a:p>
          <a:p>
            <a:pPr marL="342900" lvl="3" indent="-342900">
              <a:buFont typeface="Arial" panose="020B0604020202020204" pitchFamily="34" charset="0"/>
              <a:buChar char="•"/>
            </a:pPr>
            <a:r>
              <a:rPr lang="en-US" sz="2800" dirty="0" smtClean="0"/>
              <a:t>Applying the two-part test: </a:t>
            </a:r>
          </a:p>
          <a:p>
            <a:pPr marL="457200" lvl="4" indent="0">
              <a:buNone/>
            </a:pPr>
            <a:r>
              <a:rPr lang="en-US" sz="2400" dirty="0" smtClean="0"/>
              <a:t>1</a:t>
            </a:r>
            <a:r>
              <a:rPr lang="en-US" sz="2400" dirty="0"/>
              <a:t>. The FDA treated the factors in CPG 7132.16 as guidelines to help identify whether a particular pharmacy might be engaged in unlawful compounding, not as binding </a:t>
            </a:r>
            <a:r>
              <a:rPr lang="en-US" sz="2400" dirty="0" smtClean="0"/>
              <a:t>norms.</a:t>
            </a:r>
          </a:p>
          <a:p>
            <a:pPr marL="457200" lvl="4" indent="0">
              <a:buNone/>
            </a:pPr>
            <a:r>
              <a:rPr lang="en-US" sz="2400" dirty="0" smtClean="0"/>
              <a:t>2. </a:t>
            </a:r>
            <a:r>
              <a:rPr lang="en-US" sz="2400" dirty="0"/>
              <a:t>The language of CPG 7132.16 made it clear that it was not intended to foreclose the agency’s discretion in bringing an enforcement proceeding.</a:t>
            </a:r>
            <a:endParaRPr lang="en-US" sz="2400" dirty="0" smtClean="0"/>
          </a:p>
          <a:p>
            <a:pPr marL="342900" lvl="3" indent="-342900">
              <a:buFont typeface="Arial" panose="020B0604020202020204" pitchFamily="34" charset="0"/>
              <a:buChar char="•"/>
            </a:pPr>
            <a:r>
              <a:rPr lang="en-US" sz="2800" dirty="0"/>
              <a:t>This case provides an example of when the court does </a:t>
            </a:r>
            <a:r>
              <a:rPr lang="en-US" sz="2800" i="1" dirty="0"/>
              <a:t>not</a:t>
            </a:r>
            <a:r>
              <a:rPr lang="en-US" sz="2800" dirty="0"/>
              <a:t> find a policy statement to be binding norm or to cabin the agency's discretion on that subject.</a:t>
            </a:r>
          </a:p>
          <a:p>
            <a:pPr marL="342900" lvl="3" indent="-342900">
              <a:buFont typeface="Arial" panose="020B0604020202020204" pitchFamily="34" charset="0"/>
              <a:buChar char="•"/>
            </a:pPr>
            <a:endParaRPr lang="en-US" sz="2800" dirty="0" smtClean="0"/>
          </a:p>
          <a:p>
            <a:pPr marL="342900" lvl="3" indent="-342900">
              <a:buFont typeface="Arial" panose="020B0604020202020204" pitchFamily="34" charset="0"/>
              <a:buChar char="•"/>
            </a:pPr>
            <a:endParaRPr lang="en-US" sz="2800" dirty="0"/>
          </a:p>
          <a:p>
            <a:pPr marL="0" indent="0">
              <a:buNone/>
            </a:pPr>
            <a:endParaRPr lang="en-US" dirty="0"/>
          </a:p>
        </p:txBody>
      </p:sp>
    </p:spTree>
    <p:extLst>
      <p:ext uri="{BB962C8B-B14F-4D97-AF65-F5344CB8AC3E}">
        <p14:creationId xmlns:p14="http://schemas.microsoft.com/office/powerpoint/2010/main" val="1171096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Good </a:t>
            </a:r>
            <a:r>
              <a:rPr lang="en-US" dirty="0" smtClean="0"/>
              <a:t>Cause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Good Cause Exemptio</a:t>
            </a:r>
            <a:r>
              <a:rPr lang="en-US" dirty="0" smtClean="0"/>
              <a:t>n: When </a:t>
            </a:r>
            <a:r>
              <a:rPr lang="en-US" dirty="0"/>
              <a:t>the agency for good cause finds (and </a:t>
            </a:r>
            <a:r>
              <a:rPr lang="en-US" dirty="0" smtClean="0"/>
              <a:t>incorporates the </a:t>
            </a:r>
            <a:r>
              <a:rPr lang="en-US" dirty="0"/>
              <a:t>finding and a brief statement of reasons therefor in the </a:t>
            </a:r>
            <a:r>
              <a:rPr lang="en-US" dirty="0" smtClean="0"/>
              <a:t>rules issued</a:t>
            </a:r>
            <a:r>
              <a:rPr lang="en-US" dirty="0"/>
              <a:t>) that notice and public procedures thereon are impracticable, unnecessary</a:t>
            </a:r>
            <a:r>
              <a:rPr lang="en-US" dirty="0" smtClean="0"/>
              <a:t>, or </a:t>
            </a:r>
            <a:r>
              <a:rPr lang="en-US" dirty="0"/>
              <a:t>contrary to the public </a:t>
            </a:r>
            <a:r>
              <a:rPr lang="en-US" dirty="0" smtClean="0"/>
              <a:t>interest, they are exempt from section 533.</a:t>
            </a:r>
          </a:p>
          <a:p>
            <a:pPr lvl="1"/>
            <a:r>
              <a:rPr lang="en-US" dirty="0" smtClean="0"/>
              <a:t>Determining </a:t>
            </a:r>
            <a:r>
              <a:rPr lang="en-US" dirty="0"/>
              <a:t>whether rulemaking procedures </a:t>
            </a:r>
            <a:r>
              <a:rPr lang="en-US" dirty="0" smtClean="0"/>
              <a:t>are “</a:t>
            </a:r>
            <a:r>
              <a:rPr lang="en-US" dirty="0"/>
              <a:t>impracticable, unnecessary, or contrary to the public interest” </a:t>
            </a:r>
            <a:r>
              <a:rPr lang="en-US" dirty="0" smtClean="0"/>
              <a:t>is inherently fact-specific.</a:t>
            </a:r>
          </a:p>
          <a:p>
            <a:pPr lvl="1"/>
            <a:r>
              <a:rPr lang="en-US" dirty="0" smtClean="0"/>
              <a:t>Courts have said that the exception should be narrowly construed and reluctantly used.</a:t>
            </a:r>
            <a:endParaRPr lang="en-US" dirty="0"/>
          </a:p>
        </p:txBody>
      </p:sp>
    </p:spTree>
    <p:extLst>
      <p:ext uri="{BB962C8B-B14F-4D97-AF65-F5344CB8AC3E}">
        <p14:creationId xmlns:p14="http://schemas.microsoft.com/office/powerpoint/2010/main" val="241262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v. Dean</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pPr marL="0" indent="0">
              <a:buNone/>
            </a:pPr>
            <a:r>
              <a:rPr lang="en-US" dirty="0" smtClean="0"/>
              <a:t>Background: </a:t>
            </a:r>
          </a:p>
          <a:p>
            <a:r>
              <a:rPr lang="en-US" dirty="0" smtClean="0"/>
              <a:t>Dean was charged with traveling </a:t>
            </a:r>
            <a:r>
              <a:rPr lang="en-US" dirty="0"/>
              <a:t>in interstate commerce and knowingly failing to register as a </a:t>
            </a:r>
            <a:r>
              <a:rPr lang="en-US" dirty="0" smtClean="0"/>
              <a:t>sex offender </a:t>
            </a:r>
            <a:r>
              <a:rPr lang="en-US" dirty="0"/>
              <a:t>under the Sex Offender Registration and Notification </a:t>
            </a:r>
            <a:r>
              <a:rPr lang="en-US" dirty="0" smtClean="0"/>
              <a:t>Act.</a:t>
            </a:r>
          </a:p>
          <a:p>
            <a:pPr marL="342900" lvl="1" indent="-342900">
              <a:buFont typeface="Arial" pitchFamily="34" charset="0"/>
              <a:buChar char="•"/>
            </a:pPr>
            <a:r>
              <a:rPr lang="en-US" sz="3200" dirty="0"/>
              <a:t>Dean asserted that the Attorney General did not have good cause to promulgate a rule making SORNA retroactive without notice and comment as required by the APA. </a:t>
            </a:r>
          </a:p>
        </p:txBody>
      </p:sp>
    </p:spTree>
    <p:extLst>
      <p:ext uri="{BB962C8B-B14F-4D97-AF65-F5344CB8AC3E}">
        <p14:creationId xmlns:p14="http://schemas.microsoft.com/office/powerpoint/2010/main" val="3594003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v. Dean</a:t>
            </a:r>
          </a:p>
        </p:txBody>
      </p:sp>
      <p:sp>
        <p:nvSpPr>
          <p:cNvPr id="3" name="Content Placeholder 2"/>
          <p:cNvSpPr>
            <a:spLocks noGrp="1"/>
          </p:cNvSpPr>
          <p:nvPr>
            <p:ph idx="1"/>
          </p:nvPr>
        </p:nvSpPr>
        <p:spPr/>
        <p:txBody>
          <a:bodyPr/>
          <a:lstStyle/>
          <a:p>
            <a:pPr marL="0" indent="0">
              <a:buNone/>
            </a:pPr>
            <a:r>
              <a:rPr lang="en-US" dirty="0" smtClean="0"/>
              <a:t>Issue: Does the Attorney General’s promulgation of a rule making SORNA retroactive qualify for the good cause exception? </a:t>
            </a:r>
          </a:p>
          <a:p>
            <a:pPr marL="457200" lvl="1" indent="-457200">
              <a:buFont typeface="Arial" panose="020B0604020202020204" pitchFamily="34" charset="0"/>
              <a:buChar char="•"/>
            </a:pPr>
            <a:r>
              <a:rPr lang="en-US" dirty="0"/>
              <a:t>In promulgating the SORNA, the Attorney General invoked the good cause exception and stated that immediate effectiveness of the rule was necessary to address the practical dangers of additional sexual assaults and child sexual abuse or exploitation offenses.</a:t>
            </a:r>
          </a:p>
          <a:p>
            <a:pPr marL="0" indent="0">
              <a:buNone/>
            </a:pPr>
            <a:endParaRPr lang="en-US" dirty="0"/>
          </a:p>
        </p:txBody>
      </p:sp>
    </p:spTree>
    <p:extLst>
      <p:ext uri="{BB962C8B-B14F-4D97-AF65-F5344CB8AC3E}">
        <p14:creationId xmlns:p14="http://schemas.microsoft.com/office/powerpoint/2010/main" val="1411952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v. Dean</a:t>
            </a:r>
          </a:p>
        </p:txBody>
      </p:sp>
      <p:sp>
        <p:nvSpPr>
          <p:cNvPr id="3" name="Content Placeholder 2"/>
          <p:cNvSpPr>
            <a:spLocks noGrp="1"/>
          </p:cNvSpPr>
          <p:nvPr>
            <p:ph idx="1"/>
          </p:nvPr>
        </p:nvSpPr>
        <p:spPr>
          <a:xfrm>
            <a:off x="457200" y="1417638"/>
            <a:ext cx="8229600" cy="4830762"/>
          </a:xfrm>
        </p:spPr>
        <p:txBody>
          <a:bodyPr>
            <a:normAutofit fontScale="92500" lnSpcReduction="10000"/>
          </a:bodyPr>
          <a:lstStyle/>
          <a:p>
            <a:pPr marL="0" indent="0">
              <a:buNone/>
            </a:pPr>
            <a:r>
              <a:rPr lang="en-US" dirty="0" smtClean="0"/>
              <a:t>Holding: </a:t>
            </a:r>
            <a:r>
              <a:rPr lang="en-US" dirty="0"/>
              <a:t>The Attorney General had good cause to bypass the </a:t>
            </a:r>
            <a:r>
              <a:rPr lang="en-US" dirty="0" smtClean="0"/>
              <a:t>APA’s notice </a:t>
            </a:r>
            <a:r>
              <a:rPr lang="en-US" dirty="0"/>
              <a:t>and comment requirement.</a:t>
            </a:r>
            <a:endParaRPr lang="en-US" dirty="0" smtClean="0"/>
          </a:p>
          <a:p>
            <a:pPr marL="457200" lvl="3" indent="-457200">
              <a:buFont typeface="Arial" panose="020B0604020202020204" pitchFamily="34" charset="0"/>
              <a:buChar char="•"/>
            </a:pPr>
            <a:r>
              <a:rPr lang="en-US" sz="2400" dirty="0" smtClean="0"/>
              <a:t>Good </a:t>
            </a:r>
            <a:r>
              <a:rPr lang="en-US" sz="2400" dirty="0"/>
              <a:t>cause is satisfied where imminent harm could result from delay of promulgation of a rule.  </a:t>
            </a:r>
            <a:endParaRPr lang="en-US" sz="2400" dirty="0" smtClean="0"/>
          </a:p>
          <a:p>
            <a:pPr marL="914400" lvl="4" indent="-457200">
              <a:buFont typeface="Wingdings" panose="05000000000000000000" pitchFamily="2" charset="2"/>
              <a:buChar char="Ø"/>
            </a:pPr>
            <a:r>
              <a:rPr lang="en-US" sz="2200" dirty="0" smtClean="0"/>
              <a:t>In </a:t>
            </a:r>
            <a:r>
              <a:rPr lang="en-US" sz="2200" dirty="0"/>
              <a:t>the case of sex offender registry, the court found that the additional Federal law enforcement resources (in addition to state resources) which could be brought to bear by retroactive application of the rule could sufficiently alter the probability of preventing harm so as to satisfy a material change the likelihood that material harm would result.  </a:t>
            </a:r>
            <a:endParaRPr lang="en-US" sz="2200" dirty="0" smtClean="0"/>
          </a:p>
          <a:p>
            <a:pPr marL="914400" lvl="4" indent="-457200">
              <a:buFont typeface="Wingdings" panose="05000000000000000000" pitchFamily="2" charset="2"/>
              <a:buChar char="Ø"/>
            </a:pPr>
            <a:r>
              <a:rPr lang="en-US" sz="2200" dirty="0" smtClean="0"/>
              <a:t>Additionally</a:t>
            </a:r>
            <a:r>
              <a:rPr lang="en-US" sz="2200" dirty="0"/>
              <a:t>, the certainty brought by rapid promulgation of the rule to existing (not future) offenders, while not sufficient as a "good cause" justification on its own, added weight to the attorney general's GC claim.</a:t>
            </a:r>
          </a:p>
          <a:p>
            <a:endParaRPr lang="en-US" dirty="0"/>
          </a:p>
        </p:txBody>
      </p:sp>
    </p:spTree>
    <p:extLst>
      <p:ext uri="{BB962C8B-B14F-4D97-AF65-F5344CB8AC3E}">
        <p14:creationId xmlns:p14="http://schemas.microsoft.com/office/powerpoint/2010/main" val="622172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Procedural Rules</a:t>
            </a:r>
            <a:endParaRPr lang="en-US" dirty="0"/>
          </a:p>
        </p:txBody>
      </p:sp>
      <p:sp>
        <p:nvSpPr>
          <p:cNvPr id="3" name="Content Placeholder 2"/>
          <p:cNvSpPr>
            <a:spLocks noGrp="1"/>
          </p:cNvSpPr>
          <p:nvPr>
            <p:ph idx="1"/>
          </p:nvPr>
        </p:nvSpPr>
        <p:spPr>
          <a:xfrm>
            <a:off x="457200" y="1417638"/>
            <a:ext cx="8229600" cy="4983162"/>
          </a:xfrm>
        </p:spPr>
        <p:txBody>
          <a:bodyPr>
            <a:normAutofit/>
          </a:bodyPr>
          <a:lstStyle/>
          <a:p>
            <a:pPr marL="514350" indent="-457200"/>
            <a:r>
              <a:rPr lang="en-US" dirty="0" smtClean="0"/>
              <a:t>To determine whether there is an exemption from APA rulemaking procedure, court’s have the difficult task of distinguishing between non-exempt substantive rules and exempt procedural rules.</a:t>
            </a:r>
          </a:p>
          <a:p>
            <a:pPr marL="514350" indent="-457200"/>
            <a:r>
              <a:rPr lang="en-US" dirty="0" smtClean="0"/>
              <a:t>Often times rules that seem purely procedural can influence the outcome of adjudications – does that make those rules substantive? </a:t>
            </a:r>
          </a:p>
        </p:txBody>
      </p:sp>
    </p:spTree>
    <p:extLst>
      <p:ext uri="{BB962C8B-B14F-4D97-AF65-F5344CB8AC3E}">
        <p14:creationId xmlns:p14="http://schemas.microsoft.com/office/powerpoint/2010/main" val="400432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Air Transport </a:t>
            </a:r>
            <a:r>
              <a:rPr lang="en-US" dirty="0" err="1"/>
              <a:t>Ass'n</a:t>
            </a:r>
            <a:r>
              <a:rPr lang="en-US" dirty="0"/>
              <a:t> of America v. Dep't of </a:t>
            </a:r>
            <a:r>
              <a:rPr lang="en-US" dirty="0" smtClean="0"/>
              <a:t>Transportation (1990)</a:t>
            </a:r>
            <a:endParaRPr lang="en-US" dirty="0"/>
          </a:p>
        </p:txBody>
      </p:sp>
      <p:sp>
        <p:nvSpPr>
          <p:cNvPr id="3" name="Content Placeholder 2"/>
          <p:cNvSpPr>
            <a:spLocks noGrp="1"/>
          </p:cNvSpPr>
          <p:nvPr>
            <p:ph idx="1"/>
          </p:nvPr>
        </p:nvSpPr>
        <p:spPr>
          <a:xfrm>
            <a:off x="457200" y="1417638"/>
            <a:ext cx="8229600" cy="5059362"/>
          </a:xfrm>
        </p:spPr>
        <p:txBody>
          <a:bodyPr>
            <a:normAutofit fontScale="92500" lnSpcReduction="20000"/>
          </a:bodyPr>
          <a:lstStyle/>
          <a:p>
            <a:pPr marL="0" indent="0">
              <a:buNone/>
            </a:pPr>
            <a:r>
              <a:rPr lang="en-US" dirty="0" smtClean="0"/>
              <a:t>Background: </a:t>
            </a:r>
          </a:p>
          <a:p>
            <a:r>
              <a:rPr lang="en-US" dirty="0"/>
              <a:t>Congress passed a law authorizing the FAA to prosecute and adjudicate administrative actions </a:t>
            </a:r>
            <a:r>
              <a:rPr lang="en-US" dirty="0" smtClean="0"/>
              <a:t>whenever the </a:t>
            </a:r>
            <a:r>
              <a:rPr lang="en-US" dirty="0"/>
              <a:t>penalty </a:t>
            </a:r>
            <a:r>
              <a:rPr lang="en-US" dirty="0" smtClean="0"/>
              <a:t>was </a:t>
            </a:r>
            <a:r>
              <a:rPr lang="en-US" dirty="0"/>
              <a:t>below </a:t>
            </a:r>
            <a:r>
              <a:rPr lang="en-US" dirty="0" smtClean="0"/>
              <a:t>$50,000. </a:t>
            </a:r>
          </a:p>
          <a:p>
            <a:r>
              <a:rPr lang="en-US" dirty="0" smtClean="0"/>
              <a:t>FAA produced a Penalty Rule which provided a formal adjudicatory and penalty schedule, but in doing so they did not have notice </a:t>
            </a:r>
            <a:r>
              <a:rPr lang="en-US" dirty="0"/>
              <a:t>and comment </a:t>
            </a:r>
            <a:r>
              <a:rPr lang="en-US" dirty="0" smtClean="0"/>
              <a:t>requirements.</a:t>
            </a:r>
          </a:p>
          <a:p>
            <a:r>
              <a:rPr lang="en-US" dirty="0" smtClean="0"/>
              <a:t>Generally</a:t>
            </a:r>
            <a:r>
              <a:rPr lang="en-US" dirty="0"/>
              <a:t>, an agency does not have an exception to notice and comment rule when the action “substantially alters the rights or interests of regulated parties.”</a:t>
            </a:r>
            <a:endParaRPr lang="en-US" dirty="0" smtClean="0"/>
          </a:p>
          <a:p>
            <a:endParaRPr lang="en-US" dirty="0" smtClean="0"/>
          </a:p>
        </p:txBody>
      </p:sp>
    </p:spTree>
    <p:extLst>
      <p:ext uri="{BB962C8B-B14F-4D97-AF65-F5344CB8AC3E}">
        <p14:creationId xmlns:p14="http://schemas.microsoft.com/office/powerpoint/2010/main" val="863231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Air Transport </a:t>
            </a:r>
            <a:r>
              <a:rPr lang="en-US" dirty="0" err="1"/>
              <a:t>Ass'n</a:t>
            </a:r>
            <a:r>
              <a:rPr lang="en-US" dirty="0"/>
              <a:t> of America v. Dep't of Transportation</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Issue: </a:t>
            </a:r>
            <a:r>
              <a:rPr lang="en-US" dirty="0"/>
              <a:t>Was the FAA required to give notice and an opportunity to comment before promulgating its civil penalty rules? </a:t>
            </a:r>
          </a:p>
          <a:p>
            <a:pPr marL="0" indent="0">
              <a:buNone/>
            </a:pPr>
            <a:endParaRPr lang="en-US" dirty="0" smtClean="0"/>
          </a:p>
          <a:p>
            <a:r>
              <a:rPr lang="en-US" dirty="0" smtClean="0"/>
              <a:t>Air Transport argued that </a:t>
            </a:r>
            <a:r>
              <a:rPr lang="en-US" dirty="0"/>
              <a:t>the FAA’s failure to comply with </a:t>
            </a:r>
            <a:r>
              <a:rPr lang="en-US" dirty="0" smtClean="0"/>
              <a:t>the notice </a:t>
            </a:r>
            <a:r>
              <a:rPr lang="en-US" dirty="0"/>
              <a:t>and comment requirements of the </a:t>
            </a:r>
            <a:r>
              <a:rPr lang="en-US" dirty="0" smtClean="0"/>
              <a:t>APA</a:t>
            </a:r>
            <a:r>
              <a:rPr lang="en-US" dirty="0"/>
              <a:t> </a:t>
            </a:r>
            <a:r>
              <a:rPr lang="en-US" dirty="0" smtClean="0"/>
              <a:t>renders the </a:t>
            </a:r>
            <a:r>
              <a:rPr lang="en-US" dirty="0"/>
              <a:t>Penalty Rules invalid. </a:t>
            </a:r>
            <a:endParaRPr lang="en-US" dirty="0" smtClean="0"/>
          </a:p>
          <a:p>
            <a:r>
              <a:rPr lang="en-US" dirty="0" smtClean="0"/>
              <a:t>The </a:t>
            </a:r>
            <a:r>
              <a:rPr lang="en-US" dirty="0"/>
              <a:t>FAA </a:t>
            </a:r>
            <a:r>
              <a:rPr lang="en-US" dirty="0" smtClean="0"/>
              <a:t>argued </a:t>
            </a:r>
            <a:r>
              <a:rPr lang="en-US" dirty="0"/>
              <a:t>that </a:t>
            </a:r>
            <a:r>
              <a:rPr lang="en-US" dirty="0" smtClean="0"/>
              <a:t>it was </a:t>
            </a:r>
            <a:r>
              <a:rPr lang="en-US" dirty="0"/>
              <a:t>justified in dispensing with notice and comment under the “rules </a:t>
            </a:r>
            <a:r>
              <a:rPr lang="en-US" dirty="0" smtClean="0"/>
              <a:t>of agency </a:t>
            </a:r>
            <a:r>
              <a:rPr lang="en-US" dirty="0"/>
              <a:t>organization, procedure, or practice” </a:t>
            </a:r>
            <a:r>
              <a:rPr lang="en-US" dirty="0" smtClean="0"/>
              <a:t>exception to  section</a:t>
            </a:r>
            <a:r>
              <a:rPr lang="en-US" dirty="0"/>
              <a:t> </a:t>
            </a:r>
            <a:r>
              <a:rPr lang="en-US" dirty="0" smtClean="0"/>
              <a:t>553</a:t>
            </a:r>
            <a:r>
              <a:rPr lang="en-US" dirty="0"/>
              <a:t>.</a:t>
            </a:r>
          </a:p>
        </p:txBody>
      </p:sp>
    </p:spTree>
    <p:extLst>
      <p:ext uri="{BB962C8B-B14F-4D97-AF65-F5344CB8AC3E}">
        <p14:creationId xmlns:p14="http://schemas.microsoft.com/office/powerpoint/2010/main" val="2831936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Air Transport </a:t>
            </a:r>
            <a:r>
              <a:rPr lang="en-US" dirty="0" err="1"/>
              <a:t>Ass'n</a:t>
            </a:r>
            <a:r>
              <a:rPr lang="en-US" dirty="0"/>
              <a:t> of America v. Dep't of </a:t>
            </a:r>
            <a:r>
              <a:rPr lang="en-US" dirty="0" smtClean="0"/>
              <a:t>Transportation (Majority)</a:t>
            </a:r>
            <a:endParaRPr lang="en-US"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marL="0" indent="0">
              <a:buNone/>
            </a:pPr>
            <a:r>
              <a:rPr lang="en-US" dirty="0" smtClean="0"/>
              <a:t>Holding: </a:t>
            </a:r>
            <a:r>
              <a:rPr lang="en-US" dirty="0"/>
              <a:t>Yes</a:t>
            </a:r>
            <a:r>
              <a:rPr lang="en-US" dirty="0" smtClean="0"/>
              <a:t>, </a:t>
            </a:r>
            <a:r>
              <a:rPr lang="en-US" dirty="0"/>
              <a:t>the agency was obliged to follow notice and comment </a:t>
            </a:r>
            <a:r>
              <a:rPr lang="en-US" dirty="0" smtClean="0"/>
              <a:t>because the rule substantially impacted civil penalty defendants right to administrative adjudication.</a:t>
            </a:r>
          </a:p>
          <a:p>
            <a:pPr marL="0" indent="0">
              <a:buNone/>
            </a:pPr>
            <a:endParaRPr lang="en-US" dirty="0" smtClean="0"/>
          </a:p>
          <a:p>
            <a:r>
              <a:rPr lang="en-US" dirty="0" smtClean="0"/>
              <a:t>The majority held that because an action can be labeled procedural does not ensure it falls outside the scope of the APA notice and comment rule. The purpose of the procedural exception is to ensure that agencies can attend to their “housekeeping” matters, which would fall outside rules that impact outside substantive rights.</a:t>
            </a:r>
          </a:p>
          <a:p>
            <a:pPr lvl="1"/>
            <a:r>
              <a:rPr lang="en-US" dirty="0" smtClean="0"/>
              <a:t>The decisions relating to civil penalties “encode a substantive value judgment” on a defendant’s adjudicatory procedures. Because the Penalty Rules substantially affect civil penalty defendants’ rights to avail themselves of an administrative adjudication, members of the aviation community had a legitimate interest in participating in the rulemaking process.”</a:t>
            </a:r>
          </a:p>
        </p:txBody>
      </p:sp>
    </p:spTree>
    <p:extLst>
      <p:ext uri="{BB962C8B-B14F-4D97-AF65-F5344CB8AC3E}">
        <p14:creationId xmlns:p14="http://schemas.microsoft.com/office/powerpoint/2010/main" val="4107919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Air Transport </a:t>
            </a:r>
            <a:r>
              <a:rPr lang="en-US" dirty="0" err="1"/>
              <a:t>Ass'n</a:t>
            </a:r>
            <a:r>
              <a:rPr lang="en-US" dirty="0"/>
              <a:t> of America v. Dep't of </a:t>
            </a:r>
            <a:r>
              <a:rPr lang="en-US" dirty="0" smtClean="0"/>
              <a:t>Transportation (Dissent)</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This case was remanded on appeal to SCOTUS and vacated as moot on remand, and thus the dissent is of equally persuasive authority.  No case </a:t>
            </a:r>
            <a:r>
              <a:rPr lang="en-US" i="1" dirty="0"/>
              <a:t>exactly</a:t>
            </a:r>
            <a:r>
              <a:rPr lang="en-US" dirty="0"/>
              <a:t> on point has come up again, however in note case </a:t>
            </a:r>
            <a:r>
              <a:rPr lang="en-US" i="1" dirty="0"/>
              <a:t>JEM Broadcasting</a:t>
            </a:r>
            <a:r>
              <a:rPr lang="en-US" dirty="0"/>
              <a:t> the court suggested that the approach in Judge </a:t>
            </a:r>
            <a:r>
              <a:rPr lang="en-US" dirty="0" err="1"/>
              <a:t>Silberman's</a:t>
            </a:r>
            <a:r>
              <a:rPr lang="en-US" dirty="0"/>
              <a:t> dissent might prevail were such a case to arise again</a:t>
            </a:r>
            <a:r>
              <a:rPr lang="en-US" dirty="0" smtClean="0"/>
              <a:t>.</a:t>
            </a:r>
          </a:p>
          <a:p>
            <a:endParaRPr lang="en-US" dirty="0" smtClean="0"/>
          </a:p>
          <a:p>
            <a:pPr lvl="1"/>
            <a:r>
              <a:rPr lang="en-US" dirty="0" smtClean="0"/>
              <a:t>Dissent:  </a:t>
            </a:r>
            <a:r>
              <a:rPr lang="en-US" dirty="0"/>
              <a:t>the fact that procedure affects substance is true in </a:t>
            </a:r>
            <a:r>
              <a:rPr lang="en-US" i="1" dirty="0"/>
              <a:t>all</a:t>
            </a:r>
            <a:r>
              <a:rPr lang="en-US" dirty="0"/>
              <a:t> cases.  Thus if one accepts that </a:t>
            </a:r>
            <a:r>
              <a:rPr lang="en-US" i="1" dirty="0"/>
              <a:t>any</a:t>
            </a:r>
            <a:r>
              <a:rPr lang="en-US" dirty="0"/>
              <a:t> distinction between procedure and substance exists (which the court must, because Congress so prescribed in the APA), the designation an agency assigns to the rule – what it purports to accomplish – prevails.</a:t>
            </a:r>
          </a:p>
          <a:p>
            <a:pPr lvl="1"/>
            <a:endParaRPr lang="en-US" dirty="0"/>
          </a:p>
        </p:txBody>
      </p:sp>
    </p:spTree>
    <p:extLst>
      <p:ext uri="{BB962C8B-B14F-4D97-AF65-F5344CB8AC3E}">
        <p14:creationId xmlns:p14="http://schemas.microsoft.com/office/powerpoint/2010/main" val="2882291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Interpretive Rules and Policy Statements </a:t>
            </a:r>
          </a:p>
        </p:txBody>
      </p:sp>
      <p:sp>
        <p:nvSpPr>
          <p:cNvPr id="3" name="Content Placeholder 2"/>
          <p:cNvSpPr>
            <a:spLocks noGrp="1"/>
          </p:cNvSpPr>
          <p:nvPr>
            <p:ph idx="1"/>
          </p:nvPr>
        </p:nvSpPr>
        <p:spPr/>
        <p:txBody>
          <a:bodyPr>
            <a:normAutofit fontScale="77500" lnSpcReduction="20000"/>
          </a:bodyPr>
          <a:lstStyle/>
          <a:p>
            <a:r>
              <a:rPr lang="en-US" dirty="0" smtClean="0"/>
              <a:t>Tests to distinguish legislative rules from interpretive rules or policy statements: </a:t>
            </a:r>
          </a:p>
          <a:p>
            <a:pPr marL="914400" lvl="1" indent="-514350">
              <a:buFont typeface="+mj-lt"/>
              <a:buAutoNum type="arabicPeriod"/>
            </a:pPr>
            <a:r>
              <a:rPr lang="en-US" dirty="0" smtClean="0"/>
              <a:t>Legal effects test: a legislative </a:t>
            </a:r>
            <a:r>
              <a:rPr lang="en-US" dirty="0"/>
              <a:t>rule </a:t>
            </a:r>
            <a:r>
              <a:rPr lang="en-US" dirty="0" smtClean="0"/>
              <a:t>operates just </a:t>
            </a:r>
            <a:r>
              <a:rPr lang="en-US" dirty="0"/>
              <a:t>like a statute, and violation of such a rule is itself grounds </a:t>
            </a:r>
            <a:r>
              <a:rPr lang="en-US" dirty="0" smtClean="0"/>
              <a:t>for prosecution </a:t>
            </a:r>
            <a:r>
              <a:rPr lang="en-US" dirty="0"/>
              <a:t>without anything further, while an interpretative rule (or </a:t>
            </a:r>
            <a:r>
              <a:rPr lang="en-US" dirty="0" smtClean="0"/>
              <a:t>policy statement</a:t>
            </a:r>
            <a:r>
              <a:rPr lang="en-US" dirty="0"/>
              <a:t>) merely offers the agency’s opinion on matters of law or </a:t>
            </a:r>
            <a:r>
              <a:rPr lang="en-US" dirty="0" smtClean="0"/>
              <a:t>policy.</a:t>
            </a:r>
          </a:p>
          <a:p>
            <a:pPr marL="1314450" lvl="2" indent="-514350"/>
            <a:r>
              <a:rPr lang="en-US" dirty="0" smtClean="0"/>
              <a:t>Violation </a:t>
            </a:r>
            <a:r>
              <a:rPr lang="en-US" dirty="0"/>
              <a:t>of an interpretative rule, on this understanding, is not </a:t>
            </a:r>
            <a:r>
              <a:rPr lang="en-US" dirty="0" smtClean="0"/>
              <a:t>sufficient grounds </a:t>
            </a:r>
            <a:r>
              <a:rPr lang="en-US" dirty="0"/>
              <a:t>for prosecution: the agency must further prove that </a:t>
            </a:r>
            <a:r>
              <a:rPr lang="en-US" dirty="0" smtClean="0"/>
              <a:t>the conduct </a:t>
            </a:r>
            <a:r>
              <a:rPr lang="en-US" dirty="0"/>
              <a:t>in question violates a legislative rule or an underlying </a:t>
            </a:r>
            <a:r>
              <a:rPr lang="en-US" dirty="0" smtClean="0"/>
              <a:t>statute.</a:t>
            </a:r>
          </a:p>
          <a:p>
            <a:pPr marL="857250" lvl="1" indent="-457200">
              <a:buFont typeface="+mj-lt"/>
              <a:buAutoNum type="arabicPeriod"/>
            </a:pPr>
            <a:r>
              <a:rPr lang="en-US" dirty="0" smtClean="0"/>
              <a:t>Impact on agencies test: </a:t>
            </a:r>
            <a:r>
              <a:rPr lang="en-US" dirty="0"/>
              <a:t>The distinction between a substantive rule and an </a:t>
            </a:r>
            <a:r>
              <a:rPr lang="en-US" dirty="0" smtClean="0"/>
              <a:t>interpretive rule or policy statement </a:t>
            </a:r>
            <a:r>
              <a:rPr lang="en-US" dirty="0"/>
              <a:t>turns on whether an agency intends to "bind itself" from exercising future discretion in that area. </a:t>
            </a:r>
            <a:endParaRPr lang="en-US" dirty="0"/>
          </a:p>
        </p:txBody>
      </p:sp>
    </p:spTree>
    <p:extLst>
      <p:ext uri="{BB962C8B-B14F-4D97-AF65-F5344CB8AC3E}">
        <p14:creationId xmlns:p14="http://schemas.microsoft.com/office/powerpoint/2010/main" val="1852999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Telephone </a:t>
            </a:r>
            <a:r>
              <a:rPr lang="en-US" dirty="0" err="1" smtClean="0"/>
              <a:t>Ass'n</a:t>
            </a:r>
            <a:r>
              <a:rPr lang="en-US" dirty="0" smtClean="0"/>
              <a:t> v. FCC </a:t>
            </a:r>
            <a:endParaRPr lang="en-US" dirty="0"/>
          </a:p>
        </p:txBody>
      </p:sp>
      <p:sp>
        <p:nvSpPr>
          <p:cNvPr id="6" name="Content Placeholder 5"/>
          <p:cNvSpPr>
            <a:spLocks noGrp="1"/>
          </p:cNvSpPr>
          <p:nvPr>
            <p:ph idx="1"/>
          </p:nvPr>
        </p:nvSpPr>
        <p:spPr/>
        <p:txBody>
          <a:bodyPr>
            <a:normAutofit fontScale="85000" lnSpcReduction="10000"/>
          </a:bodyPr>
          <a:lstStyle/>
          <a:p>
            <a:pPr marL="0" indent="0">
              <a:buNone/>
            </a:pPr>
            <a:r>
              <a:rPr lang="en-US" dirty="0" smtClean="0"/>
              <a:t>Background: </a:t>
            </a:r>
          </a:p>
          <a:p>
            <a:r>
              <a:rPr lang="en-US" dirty="0"/>
              <a:t> </a:t>
            </a:r>
            <a:r>
              <a:rPr lang="en-US" dirty="0"/>
              <a:t>Section 503(b) of the Communications Act authorizes the FCC to </a:t>
            </a:r>
            <a:r>
              <a:rPr lang="en-US" dirty="0" smtClean="0"/>
              <a:t>impose fines on </a:t>
            </a:r>
            <a:r>
              <a:rPr lang="en-US" dirty="0"/>
              <a:t>licensees for violations of the Act </a:t>
            </a:r>
            <a:r>
              <a:rPr lang="en-US" dirty="0" smtClean="0"/>
              <a:t>or of regulations promulgated under the Act. </a:t>
            </a:r>
          </a:p>
          <a:p>
            <a:r>
              <a:rPr lang="en-US" dirty="0" smtClean="0"/>
              <a:t>In 1991, the </a:t>
            </a:r>
            <a:r>
              <a:rPr lang="en-US" dirty="0"/>
              <a:t>FCC decided </a:t>
            </a:r>
            <a:r>
              <a:rPr lang="en-US" dirty="0" smtClean="0"/>
              <a:t>to abandon </a:t>
            </a:r>
            <a:r>
              <a:rPr lang="en-US" dirty="0"/>
              <a:t>its traditional case-by-case </a:t>
            </a:r>
            <a:r>
              <a:rPr lang="en-US" dirty="0" smtClean="0"/>
              <a:t>approach for imposing fines and an </a:t>
            </a:r>
            <a:r>
              <a:rPr lang="en-US" dirty="0"/>
              <a:t>order to </a:t>
            </a:r>
            <a:r>
              <a:rPr lang="en-US" dirty="0" smtClean="0"/>
              <a:t>adopt more specific standards.</a:t>
            </a:r>
          </a:p>
          <a:p>
            <a:r>
              <a:rPr lang="en-US" dirty="0" smtClean="0"/>
              <a:t>The U.S. </a:t>
            </a:r>
            <a:r>
              <a:rPr lang="en-US" dirty="0" smtClean="0"/>
              <a:t>Telephone Association Petitioner claimed that </a:t>
            </a:r>
            <a:r>
              <a:rPr lang="en-US" dirty="0"/>
              <a:t>the </a:t>
            </a:r>
            <a:r>
              <a:rPr lang="en-US" dirty="0" smtClean="0"/>
              <a:t>FCC violated the APA by issuing the new standards without </a:t>
            </a:r>
            <a:r>
              <a:rPr lang="en-US" dirty="0"/>
              <a:t>notice and an opportunity to </a:t>
            </a:r>
            <a:r>
              <a:rPr lang="en-US" dirty="0" smtClean="0"/>
              <a:t>comment.</a:t>
            </a:r>
            <a:endParaRPr lang="en-US" dirty="0"/>
          </a:p>
        </p:txBody>
      </p:sp>
    </p:spTree>
    <p:extLst>
      <p:ext uri="{BB962C8B-B14F-4D97-AF65-F5344CB8AC3E}">
        <p14:creationId xmlns:p14="http://schemas.microsoft.com/office/powerpoint/2010/main" val="2693970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Telephone </a:t>
            </a:r>
            <a:r>
              <a:rPr lang="en-US" dirty="0" err="1" smtClean="0"/>
              <a:t>Ass'n</a:t>
            </a:r>
            <a:r>
              <a:rPr lang="en-US" dirty="0" smtClean="0"/>
              <a:t> v. FCC </a:t>
            </a:r>
            <a:endParaRPr lang="en-US" dirty="0"/>
          </a:p>
        </p:txBody>
      </p:sp>
      <p:sp>
        <p:nvSpPr>
          <p:cNvPr id="5" name="Content Placeholder 4"/>
          <p:cNvSpPr>
            <a:spLocks noGrp="1"/>
          </p:cNvSpPr>
          <p:nvPr>
            <p:ph idx="1"/>
          </p:nvPr>
        </p:nvSpPr>
        <p:spPr>
          <a:xfrm>
            <a:off x="457200" y="1600200"/>
            <a:ext cx="8229600" cy="4572000"/>
          </a:xfrm>
        </p:spPr>
        <p:txBody>
          <a:bodyPr/>
          <a:lstStyle/>
          <a:p>
            <a:pPr marL="0" indent="0">
              <a:buNone/>
            </a:pPr>
            <a:r>
              <a:rPr lang="en-US" dirty="0" smtClean="0"/>
              <a:t>Issue: Were the standards general statements of policy exempt from the notice and comment obligation that the APA imposes on the adoption of substantive rules? </a:t>
            </a:r>
          </a:p>
          <a:p>
            <a:pPr marL="0" indent="0">
              <a:buNone/>
            </a:pPr>
            <a:endParaRPr lang="en-US" sz="2000" dirty="0" smtClean="0"/>
          </a:p>
          <a:p>
            <a:pPr marL="342900" lvl="4" indent="-342900">
              <a:buFont typeface="Arial" panose="020B0604020202020204" pitchFamily="34" charset="0"/>
              <a:buChar char="•"/>
            </a:pPr>
            <a:r>
              <a:rPr lang="en-US" sz="2400" dirty="0"/>
              <a:t>“The distinction between the two types of agency pronouncements has not proved an easy one to draw, but we have said repeatedly that it turns on an agency’s intention to bind itself to a particular legal policy position.” (CB 379)</a:t>
            </a:r>
          </a:p>
          <a:p>
            <a:pPr marL="0" indent="0">
              <a:buNone/>
            </a:pPr>
            <a:endParaRPr lang="en-US" dirty="0" smtClean="0"/>
          </a:p>
        </p:txBody>
      </p:sp>
    </p:spTree>
    <p:extLst>
      <p:ext uri="{BB962C8B-B14F-4D97-AF65-F5344CB8AC3E}">
        <p14:creationId xmlns:p14="http://schemas.microsoft.com/office/powerpoint/2010/main" val="1488007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4960</TotalTime>
  <Words>1640</Words>
  <Application>Microsoft Office PowerPoint</Application>
  <PresentationFormat>On-screen Show (4:3)</PresentationFormat>
  <Paragraphs>78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Office Theme</vt:lpstr>
      <vt:lpstr>Administrative Law</vt:lpstr>
      <vt:lpstr>Procedural Rules</vt:lpstr>
      <vt:lpstr>Air Transport Ass'n of America v. Dep't of Transportation (1990)</vt:lpstr>
      <vt:lpstr>Air Transport Ass'n of America v. Dep't of Transportation</vt:lpstr>
      <vt:lpstr>Air Transport Ass'n of America v. Dep't of Transportation (Majority)</vt:lpstr>
      <vt:lpstr>Air Transport Ass'n of America v. Dep't of Transportation (Dissent)</vt:lpstr>
      <vt:lpstr>Interpretive Rules and Policy Statements </vt:lpstr>
      <vt:lpstr>U.S. Telephone Ass'n v. FCC </vt:lpstr>
      <vt:lpstr>U.S. Telephone Ass'n v. FCC </vt:lpstr>
      <vt:lpstr>U.S. Telephone Ass'n v. FCC </vt:lpstr>
      <vt:lpstr>Professionals &amp; Patients for Customized Care v. Shalala </vt:lpstr>
      <vt:lpstr>Professionals &amp; Patients for Customized Care v. Shalala </vt:lpstr>
      <vt:lpstr>Professionals &amp; Patients for Customized Care v. Shalala </vt:lpstr>
      <vt:lpstr>For Good Cause</vt:lpstr>
      <vt:lpstr>U.S. v. Dean</vt:lpstr>
      <vt:lpstr>U.S. v. Dean</vt:lpstr>
      <vt:lpstr>U.S. v. Dean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Kristin Williams</dc:creator>
  <cp:lastModifiedBy>Kristin Williams</cp:lastModifiedBy>
  <cp:revision>263</cp:revision>
  <dcterms:created xsi:type="dcterms:W3CDTF">2014-06-13T07:23:28Z</dcterms:created>
  <dcterms:modified xsi:type="dcterms:W3CDTF">2014-12-12T14:42:06Z</dcterms:modified>
</cp:coreProperties>
</file>